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x="18288000" cy="10287000"/>
  <p:notesSz cx="6858000" cy="9144000"/>
  <p:embeddedFontLst>
    <p:embeddedFont>
      <p:font typeface="Lilita One" charset="1" panose="02000000000000000000"/>
      <p:regular r:id="rId16"/>
    </p:embeddedFont>
    <p:embeddedFont>
      <p:font typeface="Alice" charset="1" panose="00000500000000000000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3.png" Type="http://schemas.openxmlformats.org/officeDocument/2006/relationships/image"/><Relationship Id="rId3" Target="../media/image54.svg" Type="http://schemas.openxmlformats.org/officeDocument/2006/relationships/image"/><Relationship Id="rId4" Target="../media/image49.png" Type="http://schemas.openxmlformats.org/officeDocument/2006/relationships/image"/><Relationship Id="rId5" Target="../media/image50.svg" Type="http://schemas.openxmlformats.org/officeDocument/2006/relationships/image"/><Relationship Id="rId6" Target="../media/image55.png" Type="http://schemas.openxmlformats.org/officeDocument/2006/relationships/image"/><Relationship Id="rId7" Target="../media/image56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8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Relationship Id="rId3" Target="../media/image10.svg" Type="http://schemas.openxmlformats.org/officeDocument/2006/relationships/image"/><Relationship Id="rId4" Target="../media/image11.png" Type="http://schemas.openxmlformats.org/officeDocument/2006/relationships/image"/><Relationship Id="rId5" Target="../media/image12.svg" Type="http://schemas.openxmlformats.org/officeDocument/2006/relationships/image"/><Relationship Id="rId6" Target="../media/image13.png" Type="http://schemas.openxmlformats.org/officeDocument/2006/relationships/image"/><Relationship Id="rId7" Target="../media/image14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5.png" Type="http://schemas.openxmlformats.org/officeDocument/2006/relationships/image"/><Relationship Id="rId3" Target="../media/image16.svg" Type="http://schemas.openxmlformats.org/officeDocument/2006/relationships/image"/><Relationship Id="rId4" Target="../media/image17.png" Type="http://schemas.openxmlformats.org/officeDocument/2006/relationships/image"/><Relationship Id="rId5" Target="../media/image18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.png" Type="http://schemas.openxmlformats.org/officeDocument/2006/relationships/image"/><Relationship Id="rId11" Target="../media/image4.svg" Type="http://schemas.openxmlformats.org/officeDocument/2006/relationships/image"/><Relationship Id="rId12" Target="../media/image27.png" Type="http://schemas.openxmlformats.org/officeDocument/2006/relationships/image"/><Relationship Id="rId13" Target="../media/image28.svg" Type="http://schemas.openxmlformats.org/officeDocument/2006/relationships/image"/><Relationship Id="rId14" Target="../media/image29.png" Type="http://schemas.openxmlformats.org/officeDocument/2006/relationships/image"/><Relationship Id="rId15" Target="../media/image30.svg" Type="http://schemas.openxmlformats.org/officeDocument/2006/relationships/image"/><Relationship Id="rId2" Target="../media/image19.png" Type="http://schemas.openxmlformats.org/officeDocument/2006/relationships/image"/><Relationship Id="rId3" Target="../media/image20.svg" Type="http://schemas.openxmlformats.org/officeDocument/2006/relationships/image"/><Relationship Id="rId4" Target="../media/image21.png" Type="http://schemas.openxmlformats.org/officeDocument/2006/relationships/image"/><Relationship Id="rId5" Target="../media/image22.svg" Type="http://schemas.openxmlformats.org/officeDocument/2006/relationships/image"/><Relationship Id="rId6" Target="../media/image23.png" Type="http://schemas.openxmlformats.org/officeDocument/2006/relationships/image"/><Relationship Id="rId7" Target="../media/image24.svg" Type="http://schemas.openxmlformats.org/officeDocument/2006/relationships/image"/><Relationship Id="rId8" Target="../media/image25.png" Type="http://schemas.openxmlformats.org/officeDocument/2006/relationships/image"/><Relationship Id="rId9" Target="../media/image26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1.png" Type="http://schemas.openxmlformats.org/officeDocument/2006/relationships/image"/><Relationship Id="rId3" Target="../media/image32.svg" Type="http://schemas.openxmlformats.org/officeDocument/2006/relationships/image"/><Relationship Id="rId4" Target="../media/image33.png" Type="http://schemas.openxmlformats.org/officeDocument/2006/relationships/image"/><Relationship Id="rId5" Target="../media/image34.svg" Type="http://schemas.openxmlformats.org/officeDocument/2006/relationships/image"/><Relationship Id="rId6" Target="../media/image35.png" Type="http://schemas.openxmlformats.org/officeDocument/2006/relationships/image"/><Relationship Id="rId7" Target="../media/image36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7.png" Type="http://schemas.openxmlformats.org/officeDocument/2006/relationships/image"/><Relationship Id="rId3" Target="../media/image38.svg" Type="http://schemas.openxmlformats.org/officeDocument/2006/relationships/image"/><Relationship Id="rId4" Target="../media/image39.png" Type="http://schemas.openxmlformats.org/officeDocument/2006/relationships/image"/><Relationship Id="rId5" Target="../media/image40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1.png" Type="http://schemas.openxmlformats.org/officeDocument/2006/relationships/image"/><Relationship Id="rId3" Target="../media/image42.svg" Type="http://schemas.openxmlformats.org/officeDocument/2006/relationships/image"/><Relationship Id="rId4" Target="../media/image43.png" Type="http://schemas.openxmlformats.org/officeDocument/2006/relationships/image"/><Relationship Id="rId5" Target="../media/image44.svg" Type="http://schemas.openxmlformats.org/officeDocument/2006/relationships/image"/><Relationship Id="rId6" Target="../media/image45.png" Type="http://schemas.openxmlformats.org/officeDocument/2006/relationships/image"/><Relationship Id="rId7" Target="../media/image46.svg" Type="http://schemas.openxmlformats.org/officeDocument/2006/relationships/image"/><Relationship Id="rId8" Target="../media/image47.png" Type="http://schemas.openxmlformats.org/officeDocument/2006/relationships/image"/><Relationship Id="rId9" Target="../media/image48.sv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9.png" Type="http://schemas.openxmlformats.org/officeDocument/2006/relationships/image"/><Relationship Id="rId3" Target="../media/image50.svg" Type="http://schemas.openxmlformats.org/officeDocument/2006/relationships/image"/><Relationship Id="rId4" Target="../media/image51.png" Type="http://schemas.openxmlformats.org/officeDocument/2006/relationships/image"/><Relationship Id="rId5" Target="../media/image52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2224110" y="734277"/>
            <a:ext cx="13839780" cy="29613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190"/>
              </a:lnSpc>
              <a:spcBef>
                <a:spcPct val="0"/>
              </a:spcBef>
            </a:pPr>
            <a:r>
              <a:rPr lang="en-US" sz="17279">
                <a:solidFill>
                  <a:srgbClr val="000000"/>
                </a:solidFill>
                <a:latin typeface="Lilita One"/>
                <a:ea typeface="Lilita One"/>
                <a:cs typeface="Lilita One"/>
                <a:sym typeface="Lilita One"/>
              </a:rPr>
              <a:t>WORKPLACE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1378510" y="3230222"/>
            <a:ext cx="15291186" cy="12844597"/>
          </a:xfrm>
          <a:custGeom>
            <a:avLst/>
            <a:gdLst/>
            <a:ahLst/>
            <a:cxnLst/>
            <a:rect r="r" b="b" t="t" l="l"/>
            <a:pathLst>
              <a:path h="12844597" w="15291186">
                <a:moveTo>
                  <a:pt x="0" y="0"/>
                </a:moveTo>
                <a:lnTo>
                  <a:pt x="15291187" y="0"/>
                </a:lnTo>
                <a:lnTo>
                  <a:pt x="15291187" y="12844597"/>
                </a:lnTo>
                <a:lnTo>
                  <a:pt x="0" y="128445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1172086">
            <a:off x="921605" y="871557"/>
            <a:ext cx="2158024" cy="3020135"/>
          </a:xfrm>
          <a:custGeom>
            <a:avLst/>
            <a:gdLst/>
            <a:ahLst/>
            <a:cxnLst/>
            <a:rect r="r" b="b" t="t" l="l"/>
            <a:pathLst>
              <a:path h="3020135" w="2158024">
                <a:moveTo>
                  <a:pt x="0" y="0"/>
                </a:moveTo>
                <a:lnTo>
                  <a:pt x="2158024" y="0"/>
                </a:lnTo>
                <a:lnTo>
                  <a:pt x="2158024" y="3020136"/>
                </a:lnTo>
                <a:lnTo>
                  <a:pt x="0" y="302013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506322">
            <a:off x="15299579" y="2556185"/>
            <a:ext cx="2592353" cy="2892077"/>
          </a:xfrm>
          <a:custGeom>
            <a:avLst/>
            <a:gdLst/>
            <a:ahLst/>
            <a:cxnLst/>
            <a:rect r="r" b="b" t="t" l="l"/>
            <a:pathLst>
              <a:path h="2892077" w="2592353">
                <a:moveTo>
                  <a:pt x="0" y="0"/>
                </a:moveTo>
                <a:lnTo>
                  <a:pt x="2592352" y="0"/>
                </a:lnTo>
                <a:lnTo>
                  <a:pt x="2592352" y="2892077"/>
                </a:lnTo>
                <a:lnTo>
                  <a:pt x="0" y="289207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2000617" y="561023"/>
            <a:ext cx="14286767" cy="8305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719"/>
              </a:lnSpc>
              <a:spcBef>
                <a:spcPct val="0"/>
              </a:spcBef>
            </a:pPr>
            <a:r>
              <a:rPr lang="en-US" sz="4800">
                <a:solidFill>
                  <a:srgbClr val="000000"/>
                </a:solidFill>
                <a:latin typeface="Alice"/>
                <a:ea typeface="Alice"/>
                <a:cs typeface="Alice"/>
                <a:sym typeface="Alice"/>
              </a:rPr>
              <a:t>SUSTAINING A BALANCED &amp; PRODUCTIVE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234652" y="890741"/>
            <a:ext cx="15818697" cy="2667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559"/>
              </a:lnSpc>
            </a:pPr>
            <a:r>
              <a:rPr lang="en-US" sz="8799">
                <a:solidFill>
                  <a:srgbClr val="000000"/>
                </a:solidFill>
                <a:latin typeface="Lilita One"/>
                <a:ea typeface="Lilita One"/>
                <a:cs typeface="Lilita One"/>
                <a:sym typeface="Lilita One"/>
              </a:rPr>
              <a:t>JOIN THE HEALTHY WORKPLACE MOVEMENT!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2607886" y="3219450"/>
            <a:ext cx="13072228" cy="7843337"/>
          </a:xfrm>
          <a:custGeom>
            <a:avLst/>
            <a:gdLst/>
            <a:ahLst/>
            <a:cxnLst/>
            <a:rect r="r" b="b" t="t" l="l"/>
            <a:pathLst>
              <a:path h="7843337" w="13072228">
                <a:moveTo>
                  <a:pt x="0" y="0"/>
                </a:moveTo>
                <a:lnTo>
                  <a:pt x="13072228" y="0"/>
                </a:lnTo>
                <a:lnTo>
                  <a:pt x="13072228" y="7843337"/>
                </a:lnTo>
                <a:lnTo>
                  <a:pt x="0" y="78433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5680114" y="4175300"/>
            <a:ext cx="2334566" cy="2391082"/>
          </a:xfrm>
          <a:custGeom>
            <a:avLst/>
            <a:gdLst/>
            <a:ahLst/>
            <a:cxnLst/>
            <a:rect r="r" b="b" t="t" l="l"/>
            <a:pathLst>
              <a:path h="2391082" w="2334566">
                <a:moveTo>
                  <a:pt x="0" y="0"/>
                </a:moveTo>
                <a:lnTo>
                  <a:pt x="2334566" y="0"/>
                </a:lnTo>
                <a:lnTo>
                  <a:pt x="2334566" y="2391082"/>
                </a:lnTo>
                <a:lnTo>
                  <a:pt x="0" y="23910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713978" y="2224241"/>
            <a:ext cx="2125812" cy="2586718"/>
          </a:xfrm>
          <a:custGeom>
            <a:avLst/>
            <a:gdLst/>
            <a:ahLst/>
            <a:cxnLst/>
            <a:rect r="r" b="b" t="t" l="l"/>
            <a:pathLst>
              <a:path h="2586718" w="2125812">
                <a:moveTo>
                  <a:pt x="0" y="0"/>
                </a:moveTo>
                <a:lnTo>
                  <a:pt x="2125812" y="0"/>
                </a:lnTo>
                <a:lnTo>
                  <a:pt x="2125812" y="2586718"/>
                </a:lnTo>
                <a:lnTo>
                  <a:pt x="0" y="258671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  <p:transition spd="fast">
    <p:circle/>
  </p:transition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1560113"/>
            <a:ext cx="9285250" cy="5486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640"/>
              </a:lnSpc>
            </a:pPr>
            <a:r>
              <a:rPr lang="en-US" sz="7200">
                <a:solidFill>
                  <a:srgbClr val="FF6698"/>
                </a:solidFill>
                <a:latin typeface="Lilita One"/>
                <a:ea typeface="Lilita One"/>
                <a:cs typeface="Lilita One"/>
                <a:sym typeface="Lilita One"/>
              </a:rPr>
              <a:t>JOIN US TO EXPLORE STRATEGIES FOR CREATING A POSITIVE AND HEALTHY WORKPLACE.</a:t>
            </a:r>
          </a:p>
        </p:txBody>
      </p:sp>
      <p:sp>
        <p:nvSpPr>
          <p:cNvPr name="Freeform 3" id="3"/>
          <p:cNvSpPr/>
          <p:nvPr/>
        </p:nvSpPr>
        <p:spPr>
          <a:xfrm flipH="true" flipV="false" rot="0">
            <a:off x="9623049" y="295562"/>
            <a:ext cx="8408969" cy="9695876"/>
          </a:xfrm>
          <a:custGeom>
            <a:avLst/>
            <a:gdLst/>
            <a:ahLst/>
            <a:cxnLst/>
            <a:rect r="r" b="b" t="t" l="l"/>
            <a:pathLst>
              <a:path h="9695876" w="8408969">
                <a:moveTo>
                  <a:pt x="8408969" y="0"/>
                </a:moveTo>
                <a:lnTo>
                  <a:pt x="0" y="0"/>
                </a:lnTo>
                <a:lnTo>
                  <a:pt x="0" y="9695876"/>
                </a:lnTo>
                <a:lnTo>
                  <a:pt x="8408969" y="9695876"/>
                </a:lnTo>
                <a:lnTo>
                  <a:pt x="8408969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028700" y="7353856"/>
            <a:ext cx="8115300" cy="12338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00"/>
              </a:lnSpc>
            </a:pPr>
            <a:r>
              <a:rPr lang="en-US" sz="3200">
                <a:solidFill>
                  <a:srgbClr val="000000"/>
                </a:solidFill>
                <a:latin typeface="Alice"/>
                <a:ea typeface="Alice"/>
                <a:cs typeface="Alice"/>
                <a:sym typeface="Alice"/>
              </a:rPr>
              <a:t>Let’s e</a:t>
            </a:r>
            <a:r>
              <a:rPr lang="en-US" sz="3200">
                <a:solidFill>
                  <a:srgbClr val="000000"/>
                </a:solidFill>
                <a:latin typeface="Alice"/>
                <a:ea typeface="Alice"/>
                <a:cs typeface="Alice"/>
                <a:sym typeface="Alice"/>
              </a:rPr>
              <a:t>ncourage practices that support mental and physical health, leading to a thriving and engaged workforce.</a:t>
            </a:r>
          </a:p>
        </p:txBody>
      </p:sp>
    </p:spTree>
  </p:cSld>
  <p:clrMapOvr>
    <a:masterClrMapping/>
  </p:clrMapOvr>
  <p:transition spd="fast">
    <p:circle/>
  </p:transition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0">
            <a:off x="1370004" y="2649538"/>
            <a:ext cx="4262034" cy="4114800"/>
          </a:xfrm>
          <a:custGeom>
            <a:avLst/>
            <a:gdLst/>
            <a:ahLst/>
            <a:cxnLst/>
            <a:rect r="r" b="b" t="t" l="l"/>
            <a:pathLst>
              <a:path h="4114800" w="4262034">
                <a:moveTo>
                  <a:pt x="4262034" y="0"/>
                </a:moveTo>
                <a:lnTo>
                  <a:pt x="0" y="0"/>
                </a:lnTo>
                <a:lnTo>
                  <a:pt x="0" y="4114800"/>
                </a:lnTo>
                <a:lnTo>
                  <a:pt x="4262034" y="4114800"/>
                </a:lnTo>
                <a:lnTo>
                  <a:pt x="4262034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6880860" y="2649538"/>
            <a:ext cx="4526280" cy="4114800"/>
          </a:xfrm>
          <a:custGeom>
            <a:avLst/>
            <a:gdLst/>
            <a:ahLst/>
            <a:cxnLst/>
            <a:rect r="r" b="b" t="t" l="l"/>
            <a:pathLst>
              <a:path h="4114800" w="4526280">
                <a:moveTo>
                  <a:pt x="0" y="0"/>
                </a:moveTo>
                <a:lnTo>
                  <a:pt x="4526280" y="0"/>
                </a:lnTo>
                <a:lnTo>
                  <a:pt x="452628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false" rot="0">
            <a:off x="12549575" y="2379027"/>
            <a:ext cx="4474808" cy="4385312"/>
          </a:xfrm>
          <a:custGeom>
            <a:avLst/>
            <a:gdLst/>
            <a:ahLst/>
            <a:cxnLst/>
            <a:rect r="r" b="b" t="t" l="l"/>
            <a:pathLst>
              <a:path h="4385312" w="4474808">
                <a:moveTo>
                  <a:pt x="4474807" y="0"/>
                </a:moveTo>
                <a:lnTo>
                  <a:pt x="0" y="0"/>
                </a:lnTo>
                <a:lnTo>
                  <a:pt x="0" y="4385311"/>
                </a:lnTo>
                <a:lnTo>
                  <a:pt x="4474807" y="4385311"/>
                </a:lnTo>
                <a:lnTo>
                  <a:pt x="4474807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2567499" y="727392"/>
            <a:ext cx="13153001" cy="16516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439"/>
              </a:lnSpc>
              <a:spcBef>
                <a:spcPct val="0"/>
              </a:spcBef>
            </a:pPr>
            <a:r>
              <a:rPr lang="en-US" sz="9600">
                <a:solidFill>
                  <a:srgbClr val="000000"/>
                </a:solidFill>
                <a:latin typeface="Lilita One"/>
                <a:ea typeface="Lilita One"/>
                <a:cs typeface="Lilita One"/>
                <a:sym typeface="Lilita One"/>
              </a:rPr>
              <a:t>WHY IT MATTERS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028700" y="6754813"/>
            <a:ext cx="4944643" cy="17049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720"/>
              </a:lnSpc>
            </a:pPr>
            <a:r>
              <a:rPr lang="en-US" sz="5600">
                <a:solidFill>
                  <a:srgbClr val="7ED957"/>
                </a:solidFill>
                <a:latin typeface="Lilita One"/>
                <a:ea typeface="Lilita One"/>
                <a:cs typeface="Lilita One"/>
                <a:sym typeface="Lilita One"/>
              </a:rPr>
              <a:t>IMPROVED MORALE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028700" y="8640763"/>
            <a:ext cx="4944643" cy="7283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99"/>
              </a:lnSpc>
            </a:pPr>
            <a:r>
              <a:rPr lang="en-US" sz="2799">
                <a:solidFill>
                  <a:srgbClr val="000000"/>
                </a:solidFill>
                <a:latin typeface="Alice"/>
                <a:ea typeface="Alice"/>
                <a:cs typeface="Alice"/>
                <a:sym typeface="Alice"/>
              </a:rPr>
              <a:t>Boosts employee satisfaction and engagement.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6671679" y="6754813"/>
            <a:ext cx="4944643" cy="17049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720"/>
              </a:lnSpc>
            </a:pPr>
            <a:r>
              <a:rPr lang="en-US" sz="5600">
                <a:solidFill>
                  <a:srgbClr val="7ED957"/>
                </a:solidFill>
                <a:latin typeface="Lilita One"/>
                <a:ea typeface="Lilita One"/>
                <a:cs typeface="Lilita One"/>
                <a:sym typeface="Lilita One"/>
              </a:rPr>
              <a:t>INCREASED PRODUCTIVITY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6671679" y="8640763"/>
            <a:ext cx="4944643" cy="7283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99"/>
              </a:lnSpc>
            </a:pPr>
            <a:r>
              <a:rPr lang="en-US" sz="2799">
                <a:solidFill>
                  <a:srgbClr val="000000"/>
                </a:solidFill>
                <a:latin typeface="Alice"/>
                <a:ea typeface="Alice"/>
                <a:cs typeface="Alice"/>
                <a:sym typeface="Alice"/>
              </a:rPr>
              <a:t>Healthy employees are more focused and efficient.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2314657" y="6754813"/>
            <a:ext cx="4944643" cy="17049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720"/>
              </a:lnSpc>
            </a:pPr>
            <a:r>
              <a:rPr lang="en-US" sz="5600">
                <a:solidFill>
                  <a:srgbClr val="7ED957"/>
                </a:solidFill>
                <a:latin typeface="Lilita One"/>
                <a:ea typeface="Lilita One"/>
                <a:cs typeface="Lilita One"/>
                <a:sym typeface="Lilita One"/>
              </a:rPr>
              <a:t>REDUCED ABSENTEEISM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2314657" y="8640763"/>
            <a:ext cx="4944643" cy="7283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99"/>
              </a:lnSpc>
            </a:pPr>
            <a:r>
              <a:rPr lang="en-US" sz="2799">
                <a:solidFill>
                  <a:srgbClr val="000000"/>
                </a:solidFill>
                <a:latin typeface="Alice"/>
                <a:ea typeface="Alice"/>
                <a:cs typeface="Alice"/>
                <a:sym typeface="Alice"/>
              </a:rPr>
              <a:t>Fewer health-related absences benefit overall operations.</a:t>
            </a:r>
          </a:p>
        </p:txBody>
      </p:sp>
    </p:spTree>
  </p:cSld>
  <p:clrMapOvr>
    <a:masterClrMapping/>
  </p:clrMapOvr>
  <p:transition spd="fast">
    <p:circle/>
  </p:transition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0">
            <a:off x="10249315" y="2112212"/>
            <a:ext cx="7714028" cy="8174788"/>
          </a:xfrm>
          <a:custGeom>
            <a:avLst/>
            <a:gdLst/>
            <a:ahLst/>
            <a:cxnLst/>
            <a:rect r="r" b="b" t="t" l="l"/>
            <a:pathLst>
              <a:path h="8174788" w="7714028">
                <a:moveTo>
                  <a:pt x="7714028" y="0"/>
                </a:moveTo>
                <a:lnTo>
                  <a:pt x="0" y="0"/>
                </a:lnTo>
                <a:lnTo>
                  <a:pt x="0" y="8174788"/>
                </a:lnTo>
                <a:lnTo>
                  <a:pt x="7714028" y="8174788"/>
                </a:lnTo>
                <a:lnTo>
                  <a:pt x="7714028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5323982">
            <a:off x="1624019" y="4458646"/>
            <a:ext cx="1608014" cy="2763774"/>
          </a:xfrm>
          <a:custGeom>
            <a:avLst/>
            <a:gdLst/>
            <a:ahLst/>
            <a:cxnLst/>
            <a:rect r="r" b="b" t="t" l="l"/>
            <a:pathLst>
              <a:path h="2763774" w="1608014">
                <a:moveTo>
                  <a:pt x="0" y="0"/>
                </a:moveTo>
                <a:lnTo>
                  <a:pt x="1608015" y="0"/>
                </a:lnTo>
                <a:lnTo>
                  <a:pt x="1608015" y="2763774"/>
                </a:lnTo>
                <a:lnTo>
                  <a:pt x="0" y="276377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028700" y="1019175"/>
            <a:ext cx="10700830" cy="32956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8640"/>
              </a:lnSpc>
              <a:spcBef>
                <a:spcPct val="0"/>
              </a:spcBef>
            </a:pPr>
            <a:r>
              <a:rPr lang="en-US" sz="7200" strike="noStrike" u="none">
                <a:solidFill>
                  <a:srgbClr val="000000"/>
                </a:solidFill>
                <a:latin typeface="Lilita One"/>
                <a:ea typeface="Lilita One"/>
                <a:cs typeface="Lilita One"/>
                <a:sym typeface="Lilita One"/>
              </a:rPr>
              <a:t>CREATING COMFORTABLE WORKSPACES AND PROMOTING MOVEMENT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3962400" y="5191132"/>
            <a:ext cx="5888711" cy="16338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00"/>
              </a:lnSpc>
            </a:pPr>
            <a:r>
              <a:rPr lang="en-US" sz="3200">
                <a:solidFill>
                  <a:srgbClr val="000000"/>
                </a:solidFill>
                <a:latin typeface="Alice"/>
                <a:ea typeface="Alice"/>
                <a:cs typeface="Alice"/>
                <a:sym typeface="Alice"/>
              </a:rPr>
              <a:t>Ergonomic furniture, posture education, and movement breaks enhance comfort and reduce strain.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3962400" y="7188166"/>
            <a:ext cx="5888711" cy="16338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00"/>
              </a:lnSpc>
            </a:pPr>
            <a:r>
              <a:rPr lang="en-US" sz="3200">
                <a:solidFill>
                  <a:srgbClr val="000000"/>
                </a:solidFill>
                <a:latin typeface="Alice"/>
                <a:ea typeface="Alice"/>
                <a:cs typeface="Alice"/>
                <a:sym typeface="Alice"/>
              </a:rPr>
              <a:t>Incorporating activity breaks, fitness programs, and wellness challenges promotes a healthy workplace.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5323982">
            <a:off x="1624019" y="6593018"/>
            <a:ext cx="1608014" cy="2763774"/>
          </a:xfrm>
          <a:custGeom>
            <a:avLst/>
            <a:gdLst/>
            <a:ahLst/>
            <a:cxnLst/>
            <a:rect r="r" b="b" t="t" l="l"/>
            <a:pathLst>
              <a:path h="2763774" w="1608014">
                <a:moveTo>
                  <a:pt x="0" y="0"/>
                </a:moveTo>
                <a:lnTo>
                  <a:pt x="1608015" y="0"/>
                </a:lnTo>
                <a:lnTo>
                  <a:pt x="1608015" y="2763775"/>
                </a:lnTo>
                <a:lnTo>
                  <a:pt x="0" y="276377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  <p:transition spd="fast">
    <p:circle/>
  </p:transition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62083" y="3706514"/>
            <a:ext cx="2399794" cy="1997569"/>
          </a:xfrm>
          <a:custGeom>
            <a:avLst/>
            <a:gdLst/>
            <a:ahLst/>
            <a:cxnLst/>
            <a:rect r="r" b="b" t="t" l="l"/>
            <a:pathLst>
              <a:path h="1997569" w="2399794">
                <a:moveTo>
                  <a:pt x="0" y="0"/>
                </a:moveTo>
                <a:lnTo>
                  <a:pt x="2399795" y="0"/>
                </a:lnTo>
                <a:lnTo>
                  <a:pt x="2399795" y="1997569"/>
                </a:lnTo>
                <a:lnTo>
                  <a:pt x="0" y="199756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028700" y="5949453"/>
            <a:ext cx="3602711" cy="4337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00"/>
              </a:lnSpc>
            </a:pPr>
            <a:r>
              <a:rPr lang="en-US" sz="3200">
                <a:solidFill>
                  <a:srgbClr val="000000"/>
                </a:solidFill>
                <a:latin typeface="Alice"/>
                <a:ea typeface="Alice"/>
                <a:cs typeface="Alice"/>
                <a:sym typeface="Alice"/>
              </a:rPr>
              <a:t>HEALTHY SNACKS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3088373" y="6783208"/>
            <a:ext cx="3086076" cy="1884744"/>
          </a:xfrm>
          <a:custGeom>
            <a:avLst/>
            <a:gdLst/>
            <a:ahLst/>
            <a:cxnLst/>
            <a:rect r="r" b="b" t="t" l="l"/>
            <a:pathLst>
              <a:path h="1884744" w="3086076">
                <a:moveTo>
                  <a:pt x="0" y="0"/>
                </a:moveTo>
                <a:lnTo>
                  <a:pt x="3086076" y="0"/>
                </a:lnTo>
                <a:lnTo>
                  <a:pt x="3086076" y="1884744"/>
                </a:lnTo>
                <a:lnTo>
                  <a:pt x="0" y="188474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2830055" y="8915602"/>
            <a:ext cx="3602711" cy="4337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00"/>
              </a:lnSpc>
            </a:pPr>
            <a:r>
              <a:rPr lang="en-US" sz="3200">
                <a:solidFill>
                  <a:srgbClr val="000000"/>
                </a:solidFill>
                <a:latin typeface="Alice"/>
                <a:ea typeface="Alice"/>
                <a:cs typeface="Alice"/>
                <a:sym typeface="Alice"/>
              </a:rPr>
              <a:t>BALANCED MEALS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626243">
            <a:off x="6438282" y="3811648"/>
            <a:ext cx="1351525" cy="2089627"/>
          </a:xfrm>
          <a:custGeom>
            <a:avLst/>
            <a:gdLst/>
            <a:ahLst/>
            <a:cxnLst/>
            <a:rect r="r" b="b" t="t" l="l"/>
            <a:pathLst>
              <a:path h="2089627" w="1351525">
                <a:moveTo>
                  <a:pt x="0" y="0"/>
                </a:moveTo>
                <a:lnTo>
                  <a:pt x="1351525" y="0"/>
                </a:lnTo>
                <a:lnTo>
                  <a:pt x="1351525" y="2089627"/>
                </a:lnTo>
                <a:lnTo>
                  <a:pt x="0" y="208962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5312689" y="5949453"/>
            <a:ext cx="3602711" cy="8337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00"/>
              </a:lnSpc>
            </a:pPr>
            <a:r>
              <a:rPr lang="en-US" sz="3200">
                <a:solidFill>
                  <a:srgbClr val="000000"/>
                </a:solidFill>
                <a:latin typeface="Alice"/>
                <a:ea typeface="Alice"/>
                <a:cs typeface="Alice"/>
                <a:sym typeface="Alice"/>
              </a:rPr>
              <a:t>HYDRATION STATIONS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-602214">
            <a:off x="9998990" y="6383158"/>
            <a:ext cx="2261103" cy="2166548"/>
          </a:xfrm>
          <a:custGeom>
            <a:avLst/>
            <a:gdLst/>
            <a:ahLst/>
            <a:cxnLst/>
            <a:rect r="r" b="b" t="t" l="l"/>
            <a:pathLst>
              <a:path h="2166548" w="2261103">
                <a:moveTo>
                  <a:pt x="0" y="0"/>
                </a:moveTo>
                <a:lnTo>
                  <a:pt x="2261103" y="0"/>
                </a:lnTo>
                <a:lnTo>
                  <a:pt x="2261103" y="2166548"/>
                </a:lnTo>
                <a:lnTo>
                  <a:pt x="0" y="216654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9277350" y="8715577"/>
            <a:ext cx="3602711" cy="8337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00"/>
              </a:lnSpc>
            </a:pPr>
            <a:r>
              <a:rPr lang="en-US" sz="3200">
                <a:solidFill>
                  <a:srgbClr val="000000"/>
                </a:solidFill>
                <a:latin typeface="Alice"/>
                <a:ea typeface="Alice"/>
                <a:cs typeface="Alice"/>
                <a:sym typeface="Alice"/>
              </a:rPr>
              <a:t>OPEN COMMUNICATION</a:t>
            </a:r>
          </a:p>
        </p:txBody>
      </p:sp>
      <p:sp>
        <p:nvSpPr>
          <p:cNvPr name="Freeform 10" id="10"/>
          <p:cNvSpPr/>
          <p:nvPr/>
        </p:nvSpPr>
        <p:spPr>
          <a:xfrm flipH="false" flipV="false" rot="-979972">
            <a:off x="12899233" y="3796548"/>
            <a:ext cx="1514712" cy="2119825"/>
          </a:xfrm>
          <a:custGeom>
            <a:avLst/>
            <a:gdLst/>
            <a:ahLst/>
            <a:cxnLst/>
            <a:rect r="r" b="b" t="t" l="l"/>
            <a:pathLst>
              <a:path h="2119825" w="1514712">
                <a:moveTo>
                  <a:pt x="0" y="0"/>
                </a:moveTo>
                <a:lnTo>
                  <a:pt x="1514712" y="0"/>
                </a:lnTo>
                <a:lnTo>
                  <a:pt x="1514712" y="2119826"/>
                </a:lnTo>
                <a:lnTo>
                  <a:pt x="0" y="211982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11855234" y="5949453"/>
            <a:ext cx="3602711" cy="8337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00"/>
              </a:lnSpc>
            </a:pPr>
            <a:r>
              <a:rPr lang="en-US" sz="3200">
                <a:solidFill>
                  <a:srgbClr val="000000"/>
                </a:solidFill>
                <a:latin typeface="Alice"/>
                <a:ea typeface="Alice"/>
                <a:cs typeface="Alice"/>
                <a:sym typeface="Alice"/>
              </a:rPr>
              <a:t>MINDFULNESS PRACTICES</a:t>
            </a:r>
          </a:p>
        </p:txBody>
      </p:sp>
      <p:sp>
        <p:nvSpPr>
          <p:cNvPr name="Freeform 12" id="12"/>
          <p:cNvSpPr/>
          <p:nvPr/>
        </p:nvSpPr>
        <p:spPr>
          <a:xfrm flipH="false" flipV="false" rot="-439997">
            <a:off x="13880401" y="7180628"/>
            <a:ext cx="3155088" cy="969472"/>
          </a:xfrm>
          <a:custGeom>
            <a:avLst/>
            <a:gdLst/>
            <a:ahLst/>
            <a:cxnLst/>
            <a:rect r="r" b="b" t="t" l="l"/>
            <a:pathLst>
              <a:path h="969472" w="3155088">
                <a:moveTo>
                  <a:pt x="0" y="0"/>
                </a:moveTo>
                <a:lnTo>
                  <a:pt x="3155088" y="0"/>
                </a:lnTo>
                <a:lnTo>
                  <a:pt x="3155088" y="969472"/>
                </a:lnTo>
                <a:lnTo>
                  <a:pt x="0" y="96947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13656589" y="8715577"/>
            <a:ext cx="3602711" cy="8337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00"/>
              </a:lnSpc>
            </a:pPr>
            <a:r>
              <a:rPr lang="en-US" sz="3200">
                <a:solidFill>
                  <a:srgbClr val="000000"/>
                </a:solidFill>
                <a:latin typeface="Alice"/>
                <a:ea typeface="Alice"/>
                <a:cs typeface="Alice"/>
                <a:sym typeface="Alice"/>
              </a:rPr>
              <a:t>COUNSELING SERVICES</a:t>
            </a:r>
          </a:p>
        </p:txBody>
      </p:sp>
      <p:sp>
        <p:nvSpPr>
          <p:cNvPr name="Freeform 14" id="14"/>
          <p:cNvSpPr/>
          <p:nvPr/>
        </p:nvSpPr>
        <p:spPr>
          <a:xfrm flipH="false" flipV="false" rot="-5400000">
            <a:off x="6008777" y="6457137"/>
            <a:ext cx="6270447" cy="262219"/>
          </a:xfrm>
          <a:custGeom>
            <a:avLst/>
            <a:gdLst/>
            <a:ahLst/>
            <a:cxnLst/>
            <a:rect r="r" b="b" t="t" l="l"/>
            <a:pathLst>
              <a:path h="262219" w="6270447">
                <a:moveTo>
                  <a:pt x="0" y="0"/>
                </a:moveTo>
                <a:lnTo>
                  <a:pt x="6270446" y="0"/>
                </a:lnTo>
                <a:lnTo>
                  <a:pt x="6270446" y="262219"/>
                </a:lnTo>
                <a:lnTo>
                  <a:pt x="0" y="262219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1028700" y="1019175"/>
            <a:ext cx="16230600" cy="2200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8640"/>
              </a:lnSpc>
              <a:spcBef>
                <a:spcPct val="0"/>
              </a:spcBef>
            </a:pPr>
            <a:r>
              <a:rPr lang="en-US" sz="7200">
                <a:solidFill>
                  <a:srgbClr val="000000"/>
                </a:solidFill>
                <a:latin typeface="Lilita One"/>
                <a:ea typeface="Lilita One"/>
                <a:cs typeface="Lilita One"/>
                <a:sym typeface="Lilita One"/>
              </a:rPr>
              <a:t>FU</a:t>
            </a:r>
            <a:r>
              <a:rPr lang="en-US" sz="7200" strike="noStrike" u="none">
                <a:solidFill>
                  <a:srgbClr val="000000"/>
                </a:solidFill>
                <a:latin typeface="Lilita One"/>
                <a:ea typeface="Lilita One"/>
                <a:cs typeface="Lilita One"/>
                <a:sym typeface="Lilita One"/>
              </a:rPr>
              <a:t>E</a:t>
            </a:r>
            <a:r>
              <a:rPr lang="en-US" sz="7200" strike="noStrike" u="none">
                <a:solidFill>
                  <a:srgbClr val="000000"/>
                </a:solidFill>
                <a:latin typeface="Lilita One"/>
                <a:ea typeface="Lilita One"/>
                <a:cs typeface="Lilita One"/>
                <a:sym typeface="Lilita One"/>
              </a:rPr>
              <a:t>L</a:t>
            </a:r>
            <a:r>
              <a:rPr lang="en-US" sz="7200" strike="noStrike" u="none">
                <a:solidFill>
                  <a:srgbClr val="000000"/>
                </a:solidFill>
                <a:latin typeface="Lilita One"/>
                <a:ea typeface="Lilita One"/>
                <a:cs typeface="Lilita One"/>
                <a:sym typeface="Lilita One"/>
              </a:rPr>
              <a:t>ING T</a:t>
            </a:r>
            <a:r>
              <a:rPr lang="en-US" sz="7200" strike="noStrike" u="none">
                <a:solidFill>
                  <a:srgbClr val="000000"/>
                </a:solidFill>
                <a:latin typeface="Lilita One"/>
                <a:ea typeface="Lilita One"/>
                <a:cs typeface="Lilita One"/>
                <a:sym typeface="Lilita One"/>
              </a:rPr>
              <a:t>H</a:t>
            </a:r>
            <a:r>
              <a:rPr lang="en-US" sz="7200" strike="noStrike" u="none">
                <a:solidFill>
                  <a:srgbClr val="000000"/>
                </a:solidFill>
                <a:latin typeface="Lilita One"/>
                <a:ea typeface="Lilita One"/>
                <a:cs typeface="Lilita One"/>
                <a:sym typeface="Lilita One"/>
              </a:rPr>
              <a:t>E </a:t>
            </a:r>
            <a:r>
              <a:rPr lang="en-US" sz="7200" strike="noStrike" u="none">
                <a:solidFill>
                  <a:srgbClr val="000000"/>
                </a:solidFill>
                <a:latin typeface="Lilita One"/>
                <a:ea typeface="Lilita One"/>
                <a:cs typeface="Lilita One"/>
                <a:sym typeface="Lilita One"/>
              </a:rPr>
              <a:t>B</a:t>
            </a:r>
            <a:r>
              <a:rPr lang="en-US" sz="7200" strike="noStrike" u="none">
                <a:solidFill>
                  <a:srgbClr val="000000"/>
                </a:solidFill>
                <a:latin typeface="Lilita One"/>
                <a:ea typeface="Lilita One"/>
                <a:cs typeface="Lilita One"/>
                <a:sym typeface="Lilita One"/>
              </a:rPr>
              <a:t>O</a:t>
            </a:r>
            <a:r>
              <a:rPr lang="en-US" sz="7200" strike="noStrike" u="none">
                <a:solidFill>
                  <a:srgbClr val="000000"/>
                </a:solidFill>
                <a:latin typeface="Lilita One"/>
                <a:ea typeface="Lilita One"/>
                <a:cs typeface="Lilita One"/>
                <a:sym typeface="Lilita One"/>
              </a:rPr>
              <a:t>DY</a:t>
            </a:r>
            <a:r>
              <a:rPr lang="en-US" sz="7200" strike="noStrike" u="none">
                <a:solidFill>
                  <a:srgbClr val="000000"/>
                </a:solidFill>
                <a:latin typeface="Lilita One"/>
                <a:ea typeface="Lilita One"/>
                <a:cs typeface="Lilita One"/>
                <a:sym typeface="Lilita One"/>
              </a:rPr>
              <a:t> AND </a:t>
            </a:r>
            <a:r>
              <a:rPr lang="en-US" sz="7200" strike="noStrike" u="none">
                <a:solidFill>
                  <a:srgbClr val="000000"/>
                </a:solidFill>
                <a:latin typeface="Lilita One"/>
                <a:ea typeface="Lilita One"/>
                <a:cs typeface="Lilita One"/>
                <a:sym typeface="Lilita One"/>
              </a:rPr>
              <a:t>FOSTE</a:t>
            </a:r>
            <a:r>
              <a:rPr lang="en-US" sz="7200" strike="noStrike" u="none">
                <a:solidFill>
                  <a:srgbClr val="000000"/>
                </a:solidFill>
                <a:latin typeface="Lilita One"/>
                <a:ea typeface="Lilita One"/>
                <a:cs typeface="Lilita One"/>
                <a:sym typeface="Lilita One"/>
              </a:rPr>
              <a:t>R</a:t>
            </a:r>
            <a:r>
              <a:rPr lang="en-US" sz="7200" strike="noStrike" u="none">
                <a:solidFill>
                  <a:srgbClr val="000000"/>
                </a:solidFill>
                <a:latin typeface="Lilita One"/>
                <a:ea typeface="Lilita One"/>
                <a:cs typeface="Lilita One"/>
                <a:sym typeface="Lilita One"/>
              </a:rPr>
              <a:t>ING E</a:t>
            </a:r>
            <a:r>
              <a:rPr lang="en-US" sz="7200" strike="noStrike" u="none">
                <a:solidFill>
                  <a:srgbClr val="000000"/>
                </a:solidFill>
                <a:latin typeface="Lilita One"/>
                <a:ea typeface="Lilita One"/>
                <a:cs typeface="Lilita One"/>
                <a:sym typeface="Lilita One"/>
              </a:rPr>
              <a:t>MOTI</a:t>
            </a:r>
            <a:r>
              <a:rPr lang="en-US" sz="7200" strike="noStrike" u="none">
                <a:solidFill>
                  <a:srgbClr val="000000"/>
                </a:solidFill>
                <a:latin typeface="Lilita One"/>
                <a:ea typeface="Lilita One"/>
                <a:cs typeface="Lilita One"/>
                <a:sym typeface="Lilita One"/>
              </a:rPr>
              <a:t>O</a:t>
            </a:r>
            <a:r>
              <a:rPr lang="en-US" sz="7200" strike="noStrike" u="none">
                <a:solidFill>
                  <a:srgbClr val="000000"/>
                </a:solidFill>
                <a:latin typeface="Lilita One"/>
                <a:ea typeface="Lilita One"/>
                <a:cs typeface="Lilita One"/>
                <a:sym typeface="Lilita One"/>
              </a:rPr>
              <a:t>N</a:t>
            </a:r>
            <a:r>
              <a:rPr lang="en-US" sz="7200" strike="noStrike" u="none">
                <a:solidFill>
                  <a:srgbClr val="000000"/>
                </a:solidFill>
                <a:latin typeface="Lilita One"/>
                <a:ea typeface="Lilita One"/>
                <a:cs typeface="Lilita One"/>
                <a:sym typeface="Lilita One"/>
              </a:rPr>
              <a:t>AL</a:t>
            </a:r>
            <a:r>
              <a:rPr lang="en-US" sz="7200" strike="noStrike" u="none">
                <a:solidFill>
                  <a:srgbClr val="000000"/>
                </a:solidFill>
                <a:latin typeface="Lilita One"/>
                <a:ea typeface="Lilita One"/>
                <a:cs typeface="Lilita One"/>
                <a:sym typeface="Lilita One"/>
              </a:rPr>
              <a:t> </a:t>
            </a:r>
            <a:r>
              <a:rPr lang="en-US" sz="7200" strike="noStrike" u="none">
                <a:solidFill>
                  <a:srgbClr val="000000"/>
                </a:solidFill>
                <a:latin typeface="Lilita One"/>
                <a:ea typeface="Lilita One"/>
                <a:cs typeface="Lilita One"/>
                <a:sym typeface="Lilita One"/>
              </a:rPr>
              <a:t>W</a:t>
            </a:r>
            <a:r>
              <a:rPr lang="en-US" sz="7200" strike="noStrike" u="none">
                <a:solidFill>
                  <a:srgbClr val="000000"/>
                </a:solidFill>
                <a:latin typeface="Lilita One"/>
                <a:ea typeface="Lilita One"/>
                <a:cs typeface="Lilita One"/>
                <a:sym typeface="Lilita One"/>
              </a:rPr>
              <a:t>E</a:t>
            </a:r>
            <a:r>
              <a:rPr lang="en-US" sz="7200" strike="noStrike" u="none">
                <a:solidFill>
                  <a:srgbClr val="000000"/>
                </a:solidFill>
                <a:latin typeface="Lilita One"/>
                <a:ea typeface="Lilita One"/>
                <a:cs typeface="Lilita One"/>
                <a:sym typeface="Lilita One"/>
              </a:rPr>
              <a:t>LL-B</a:t>
            </a:r>
            <a:r>
              <a:rPr lang="en-US" sz="7200" strike="noStrike" u="none">
                <a:solidFill>
                  <a:srgbClr val="000000"/>
                </a:solidFill>
                <a:latin typeface="Lilita One"/>
                <a:ea typeface="Lilita One"/>
                <a:cs typeface="Lilita One"/>
                <a:sym typeface="Lilita One"/>
              </a:rPr>
              <a:t>E</a:t>
            </a:r>
            <a:r>
              <a:rPr lang="en-US" sz="7200" strike="noStrike" u="none">
                <a:solidFill>
                  <a:srgbClr val="000000"/>
                </a:solidFill>
                <a:latin typeface="Lilita One"/>
                <a:ea typeface="Lilita One"/>
                <a:cs typeface="Lilita One"/>
                <a:sym typeface="Lilita One"/>
              </a:rPr>
              <a:t>I</a:t>
            </a:r>
            <a:r>
              <a:rPr lang="en-US" sz="7200" strike="noStrike" u="none">
                <a:solidFill>
                  <a:srgbClr val="000000"/>
                </a:solidFill>
                <a:latin typeface="Lilita One"/>
                <a:ea typeface="Lilita One"/>
                <a:cs typeface="Lilita One"/>
                <a:sym typeface="Lilita One"/>
              </a:rPr>
              <a:t>N</a:t>
            </a:r>
            <a:r>
              <a:rPr lang="en-US" sz="7200" strike="noStrike" u="none">
                <a:solidFill>
                  <a:srgbClr val="000000"/>
                </a:solidFill>
                <a:latin typeface="Lilita One"/>
                <a:ea typeface="Lilita One"/>
                <a:cs typeface="Lilita One"/>
                <a:sym typeface="Lilita One"/>
              </a:rPr>
              <a:t>G</a:t>
            </a:r>
          </a:p>
        </p:txBody>
      </p:sp>
    </p:spTree>
  </p:cSld>
  <p:clrMapOvr>
    <a:masterClrMapping/>
  </p:clrMapOvr>
  <p:transition spd="fast">
    <p:circle/>
  </p:transition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0">
            <a:off x="324125" y="886622"/>
            <a:ext cx="6425711" cy="6556848"/>
          </a:xfrm>
          <a:custGeom>
            <a:avLst/>
            <a:gdLst/>
            <a:ahLst/>
            <a:cxnLst/>
            <a:rect r="r" b="b" t="t" l="l"/>
            <a:pathLst>
              <a:path h="6556848" w="6425711">
                <a:moveTo>
                  <a:pt x="6425712" y="0"/>
                </a:moveTo>
                <a:lnTo>
                  <a:pt x="0" y="0"/>
                </a:lnTo>
                <a:lnTo>
                  <a:pt x="0" y="6556848"/>
                </a:lnTo>
                <a:lnTo>
                  <a:pt x="6425712" y="6556848"/>
                </a:lnTo>
                <a:lnTo>
                  <a:pt x="6425712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5280246" y="2320747"/>
            <a:ext cx="7615135" cy="4391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8640"/>
              </a:lnSpc>
              <a:spcBef>
                <a:spcPct val="0"/>
              </a:spcBef>
            </a:pPr>
            <a:r>
              <a:rPr lang="en-US" sz="7200" strike="noStrike" u="none">
                <a:solidFill>
                  <a:srgbClr val="000000"/>
                </a:solidFill>
                <a:latin typeface="Lilita One"/>
                <a:ea typeface="Lilita One"/>
                <a:cs typeface="Lilita One"/>
                <a:sym typeface="Lilita One"/>
              </a:rPr>
              <a:t>BALANCING PROFESSIONAL AND PERSONAL LIFE</a:t>
            </a:r>
          </a:p>
        </p:txBody>
      </p:sp>
      <p:sp>
        <p:nvSpPr>
          <p:cNvPr name="Freeform 4" id="4"/>
          <p:cNvSpPr/>
          <p:nvPr/>
        </p:nvSpPr>
        <p:spPr>
          <a:xfrm flipH="true" flipV="false" rot="0">
            <a:off x="12017761" y="965665"/>
            <a:ext cx="5946114" cy="6265062"/>
          </a:xfrm>
          <a:custGeom>
            <a:avLst/>
            <a:gdLst/>
            <a:ahLst/>
            <a:cxnLst/>
            <a:rect r="r" b="b" t="t" l="l"/>
            <a:pathLst>
              <a:path h="6265062" w="5946114">
                <a:moveTo>
                  <a:pt x="5946114" y="0"/>
                </a:moveTo>
                <a:lnTo>
                  <a:pt x="0" y="0"/>
                </a:lnTo>
                <a:lnTo>
                  <a:pt x="0" y="6265062"/>
                </a:lnTo>
                <a:lnTo>
                  <a:pt x="5946114" y="6265062"/>
                </a:lnTo>
                <a:lnTo>
                  <a:pt x="5946114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881851" y="7443470"/>
            <a:ext cx="8115300" cy="339367"/>
          </a:xfrm>
          <a:custGeom>
            <a:avLst/>
            <a:gdLst/>
            <a:ahLst/>
            <a:cxnLst/>
            <a:rect r="r" b="b" t="t" l="l"/>
            <a:pathLst>
              <a:path h="339367" w="8115300">
                <a:moveTo>
                  <a:pt x="0" y="0"/>
                </a:moveTo>
                <a:lnTo>
                  <a:pt x="8115300" y="0"/>
                </a:lnTo>
                <a:lnTo>
                  <a:pt x="8115300" y="339367"/>
                </a:lnTo>
                <a:lnTo>
                  <a:pt x="0" y="33936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9290849" y="9262675"/>
            <a:ext cx="8115300" cy="339367"/>
          </a:xfrm>
          <a:custGeom>
            <a:avLst/>
            <a:gdLst/>
            <a:ahLst/>
            <a:cxnLst/>
            <a:rect r="r" b="b" t="t" l="l"/>
            <a:pathLst>
              <a:path h="339367" w="8115300">
                <a:moveTo>
                  <a:pt x="0" y="0"/>
                </a:moveTo>
                <a:lnTo>
                  <a:pt x="8115300" y="0"/>
                </a:lnTo>
                <a:lnTo>
                  <a:pt x="8115300" y="339367"/>
                </a:lnTo>
                <a:lnTo>
                  <a:pt x="0" y="33936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881851" y="7968187"/>
            <a:ext cx="8115300" cy="20339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00"/>
              </a:lnSpc>
            </a:pPr>
            <a:r>
              <a:rPr lang="en-US" sz="3200">
                <a:solidFill>
                  <a:srgbClr val="000000"/>
                </a:solidFill>
                <a:latin typeface="Alice"/>
                <a:ea typeface="Alice"/>
                <a:cs typeface="Alice"/>
                <a:sym typeface="Alice"/>
              </a:rPr>
              <a:t>Balancing professional and personal life requires clear boundaries, task prioritization, scheduled downtime, mindfulness, and seeking support as needed.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9290849" y="7491095"/>
            <a:ext cx="8115300" cy="16338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200"/>
              </a:lnSpc>
            </a:pPr>
            <a:r>
              <a:rPr lang="en-US" sz="3200">
                <a:solidFill>
                  <a:srgbClr val="000000"/>
                </a:solidFill>
                <a:latin typeface="Alice"/>
                <a:ea typeface="Alice"/>
                <a:cs typeface="Alice"/>
                <a:sym typeface="Alice"/>
              </a:rPr>
              <a:t>While f</a:t>
            </a:r>
            <a:r>
              <a:rPr lang="en-US" sz="3200">
                <a:solidFill>
                  <a:srgbClr val="000000"/>
                </a:solidFill>
                <a:latin typeface="Alice"/>
                <a:ea typeface="Alice"/>
                <a:cs typeface="Alice"/>
                <a:sym typeface="Alice"/>
              </a:rPr>
              <a:t>ailing to set boundaries, ignoring task prioritization, skipping downtime, neglecting mindfulness, and avoiding seeking help lead to stress and imbalance.</a:t>
            </a:r>
          </a:p>
        </p:txBody>
      </p:sp>
    </p:spTree>
  </p:cSld>
  <p:clrMapOvr>
    <a:masterClrMapping/>
  </p:clrMapOvr>
  <p:transition spd="fast">
    <p:circle/>
  </p:transition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628650" y="557497"/>
            <a:ext cx="9058945" cy="9158860"/>
          </a:xfrm>
          <a:custGeom>
            <a:avLst/>
            <a:gdLst/>
            <a:ahLst/>
            <a:cxnLst/>
            <a:rect r="r" b="b" t="t" l="l"/>
            <a:pathLst>
              <a:path h="9158860" w="9058945">
                <a:moveTo>
                  <a:pt x="0" y="0"/>
                </a:moveTo>
                <a:lnTo>
                  <a:pt x="9058945" y="0"/>
                </a:lnTo>
                <a:lnTo>
                  <a:pt x="9058945" y="9158860"/>
                </a:lnTo>
                <a:lnTo>
                  <a:pt x="0" y="91588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false" rot="0">
            <a:off x="9712387" y="4990930"/>
            <a:ext cx="1302089" cy="1750975"/>
          </a:xfrm>
          <a:custGeom>
            <a:avLst/>
            <a:gdLst/>
            <a:ahLst/>
            <a:cxnLst/>
            <a:rect r="r" b="b" t="t" l="l"/>
            <a:pathLst>
              <a:path h="1750975" w="1302089">
                <a:moveTo>
                  <a:pt x="1302088" y="0"/>
                </a:moveTo>
                <a:lnTo>
                  <a:pt x="0" y="0"/>
                </a:lnTo>
                <a:lnTo>
                  <a:pt x="0" y="1750975"/>
                </a:lnTo>
                <a:lnTo>
                  <a:pt x="1302088" y="1750975"/>
                </a:lnTo>
                <a:lnTo>
                  <a:pt x="1302088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false" rot="0">
            <a:off x="9687595" y="7108171"/>
            <a:ext cx="1302089" cy="1750975"/>
          </a:xfrm>
          <a:custGeom>
            <a:avLst/>
            <a:gdLst/>
            <a:ahLst/>
            <a:cxnLst/>
            <a:rect r="r" b="b" t="t" l="l"/>
            <a:pathLst>
              <a:path h="1750975" w="1302089">
                <a:moveTo>
                  <a:pt x="1302088" y="0"/>
                </a:moveTo>
                <a:lnTo>
                  <a:pt x="0" y="0"/>
                </a:lnTo>
                <a:lnTo>
                  <a:pt x="0" y="1750975"/>
                </a:lnTo>
                <a:lnTo>
                  <a:pt x="1302088" y="1750975"/>
                </a:lnTo>
                <a:lnTo>
                  <a:pt x="1302088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9712387" y="1179116"/>
            <a:ext cx="7370397" cy="32956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8640"/>
              </a:lnSpc>
              <a:spcBef>
                <a:spcPct val="0"/>
              </a:spcBef>
            </a:pPr>
            <a:r>
              <a:rPr lang="en-US" sz="7200">
                <a:solidFill>
                  <a:srgbClr val="000000"/>
                </a:solidFill>
                <a:latin typeface="Lilita One"/>
                <a:ea typeface="Lilita One"/>
                <a:cs typeface="Lilita One"/>
                <a:sym typeface="Lilita One"/>
              </a:rPr>
              <a:t>CU</a:t>
            </a:r>
            <a:r>
              <a:rPr lang="en-US" sz="7200" strike="noStrike" u="none">
                <a:solidFill>
                  <a:srgbClr val="000000"/>
                </a:solidFill>
                <a:latin typeface="Lilita One"/>
                <a:ea typeface="Lilita One"/>
                <a:cs typeface="Lilita One"/>
                <a:sym typeface="Lilita One"/>
              </a:rPr>
              <a:t>LTIVATING A </a:t>
            </a:r>
          </a:p>
          <a:p>
            <a:pPr algn="ctr" marL="0" indent="0" lvl="0">
              <a:lnSpc>
                <a:spcPts val="8640"/>
              </a:lnSpc>
              <a:spcBef>
                <a:spcPct val="0"/>
              </a:spcBef>
            </a:pPr>
            <a:r>
              <a:rPr lang="en-US" sz="7200" strike="noStrike" u="none">
                <a:solidFill>
                  <a:srgbClr val="000000"/>
                </a:solidFill>
                <a:latin typeface="Lilita One"/>
                <a:ea typeface="Lilita One"/>
                <a:cs typeface="Lilita One"/>
                <a:sym typeface="Lilita One"/>
              </a:rPr>
              <a:t>SUPPORTIVE ENVIRONMENT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1116568" y="4981405"/>
            <a:ext cx="5992676" cy="647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4200">
                <a:solidFill>
                  <a:srgbClr val="FF6698"/>
                </a:solidFill>
                <a:latin typeface="Lilita One"/>
                <a:ea typeface="Lilita One"/>
                <a:cs typeface="Lilita One"/>
                <a:sym typeface="Lilita One"/>
              </a:rPr>
              <a:t>TEAM BUILDING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1116568" y="7098646"/>
            <a:ext cx="5992676" cy="647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4200">
                <a:solidFill>
                  <a:srgbClr val="FF6698"/>
                </a:solidFill>
                <a:latin typeface="Lilita One"/>
                <a:ea typeface="Lilita One"/>
                <a:cs typeface="Lilita One"/>
                <a:sym typeface="Lilita One"/>
              </a:rPr>
              <a:t>DIVERSITY &amp; INCLUSION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1143029" y="5752762"/>
            <a:ext cx="5966216" cy="7283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799"/>
              </a:lnSpc>
            </a:pPr>
            <a:r>
              <a:rPr lang="en-US" sz="2799">
                <a:solidFill>
                  <a:srgbClr val="000000"/>
                </a:solidFill>
                <a:latin typeface="Alice"/>
                <a:ea typeface="Alice"/>
                <a:cs typeface="Alice"/>
                <a:sym typeface="Alice"/>
              </a:rPr>
              <a:t>Organize regular team activities and social events.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1116568" y="7870004"/>
            <a:ext cx="5966216" cy="7283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799"/>
              </a:lnSpc>
            </a:pPr>
            <a:r>
              <a:rPr lang="en-US" sz="2799">
                <a:solidFill>
                  <a:srgbClr val="000000"/>
                </a:solidFill>
                <a:latin typeface="Alice"/>
                <a:ea typeface="Alice"/>
                <a:cs typeface="Alice"/>
                <a:sym typeface="Alice"/>
              </a:rPr>
              <a:t>Foster a workplace that values all voices and backgrounds.</a:t>
            </a:r>
          </a:p>
        </p:txBody>
      </p:sp>
    </p:spTree>
  </p:cSld>
  <p:clrMapOvr>
    <a:masterClrMapping/>
  </p:clrMapOvr>
  <p:transition spd="fast">
    <p:circle/>
  </p:transition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9144000" y="1284509"/>
            <a:ext cx="1199924" cy="1029753"/>
          </a:xfrm>
          <a:custGeom>
            <a:avLst/>
            <a:gdLst/>
            <a:ahLst/>
            <a:cxnLst/>
            <a:rect r="r" b="b" t="t" l="l"/>
            <a:pathLst>
              <a:path h="1029753" w="1199924">
                <a:moveTo>
                  <a:pt x="0" y="0"/>
                </a:moveTo>
                <a:lnTo>
                  <a:pt x="1199924" y="0"/>
                </a:lnTo>
                <a:lnTo>
                  <a:pt x="1199924" y="1029753"/>
                </a:lnTo>
                <a:lnTo>
                  <a:pt x="0" y="10297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9144000" y="2615397"/>
            <a:ext cx="1199924" cy="1029753"/>
          </a:xfrm>
          <a:custGeom>
            <a:avLst/>
            <a:gdLst/>
            <a:ahLst/>
            <a:cxnLst/>
            <a:rect r="r" b="b" t="t" l="l"/>
            <a:pathLst>
              <a:path h="1029753" w="1199924">
                <a:moveTo>
                  <a:pt x="0" y="0"/>
                </a:moveTo>
                <a:lnTo>
                  <a:pt x="1199924" y="0"/>
                </a:lnTo>
                <a:lnTo>
                  <a:pt x="1199924" y="1029754"/>
                </a:lnTo>
                <a:lnTo>
                  <a:pt x="0" y="102975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9144000" y="2615397"/>
            <a:ext cx="1199924" cy="1029753"/>
          </a:xfrm>
          <a:custGeom>
            <a:avLst/>
            <a:gdLst/>
            <a:ahLst/>
            <a:cxnLst/>
            <a:rect r="r" b="b" t="t" l="l"/>
            <a:pathLst>
              <a:path h="1029753" w="1199924">
                <a:moveTo>
                  <a:pt x="0" y="0"/>
                </a:moveTo>
                <a:lnTo>
                  <a:pt x="1199924" y="0"/>
                </a:lnTo>
                <a:lnTo>
                  <a:pt x="1199924" y="1029754"/>
                </a:lnTo>
                <a:lnTo>
                  <a:pt x="0" y="10297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9144000" y="3949951"/>
            <a:ext cx="1199924" cy="1029753"/>
          </a:xfrm>
          <a:custGeom>
            <a:avLst/>
            <a:gdLst/>
            <a:ahLst/>
            <a:cxnLst/>
            <a:rect r="r" b="b" t="t" l="l"/>
            <a:pathLst>
              <a:path h="1029753" w="1199924">
                <a:moveTo>
                  <a:pt x="0" y="0"/>
                </a:moveTo>
                <a:lnTo>
                  <a:pt x="1199924" y="0"/>
                </a:lnTo>
                <a:lnTo>
                  <a:pt x="1199924" y="1029753"/>
                </a:lnTo>
                <a:lnTo>
                  <a:pt x="0" y="10297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6121692" y="5316653"/>
            <a:ext cx="1137608" cy="1194055"/>
          </a:xfrm>
          <a:custGeom>
            <a:avLst/>
            <a:gdLst/>
            <a:ahLst/>
            <a:cxnLst/>
            <a:rect r="r" b="b" t="t" l="l"/>
            <a:pathLst>
              <a:path h="1194055" w="1137608">
                <a:moveTo>
                  <a:pt x="0" y="0"/>
                </a:moveTo>
                <a:lnTo>
                  <a:pt x="1137608" y="0"/>
                </a:lnTo>
                <a:lnTo>
                  <a:pt x="1137608" y="1194055"/>
                </a:lnTo>
                <a:lnTo>
                  <a:pt x="0" y="119405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6121692" y="6729692"/>
            <a:ext cx="1137608" cy="1194055"/>
          </a:xfrm>
          <a:custGeom>
            <a:avLst/>
            <a:gdLst/>
            <a:ahLst/>
            <a:cxnLst/>
            <a:rect r="r" b="b" t="t" l="l"/>
            <a:pathLst>
              <a:path h="1194055" w="1137608">
                <a:moveTo>
                  <a:pt x="0" y="0"/>
                </a:moveTo>
                <a:lnTo>
                  <a:pt x="1137608" y="0"/>
                </a:lnTo>
                <a:lnTo>
                  <a:pt x="1137608" y="1194055"/>
                </a:lnTo>
                <a:lnTo>
                  <a:pt x="0" y="119405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6121692" y="8064245"/>
            <a:ext cx="1137608" cy="1194055"/>
          </a:xfrm>
          <a:custGeom>
            <a:avLst/>
            <a:gdLst/>
            <a:ahLst/>
            <a:cxnLst/>
            <a:rect r="r" b="b" t="t" l="l"/>
            <a:pathLst>
              <a:path h="1194055" w="1137608">
                <a:moveTo>
                  <a:pt x="0" y="0"/>
                </a:moveTo>
                <a:lnTo>
                  <a:pt x="1137608" y="0"/>
                </a:lnTo>
                <a:lnTo>
                  <a:pt x="1137608" y="1194055"/>
                </a:lnTo>
                <a:lnTo>
                  <a:pt x="0" y="119405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648043" y="3424356"/>
            <a:ext cx="6454356" cy="6337004"/>
          </a:xfrm>
          <a:custGeom>
            <a:avLst/>
            <a:gdLst/>
            <a:ahLst/>
            <a:cxnLst/>
            <a:rect r="r" b="b" t="t" l="l"/>
            <a:pathLst>
              <a:path h="6337004" w="6454356">
                <a:moveTo>
                  <a:pt x="0" y="0"/>
                </a:moveTo>
                <a:lnTo>
                  <a:pt x="6454356" y="0"/>
                </a:lnTo>
                <a:lnTo>
                  <a:pt x="6454356" y="6337004"/>
                </a:lnTo>
                <a:lnTo>
                  <a:pt x="0" y="633700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1028700" y="1019175"/>
            <a:ext cx="7693042" cy="2200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8640"/>
              </a:lnSpc>
              <a:spcBef>
                <a:spcPct val="0"/>
              </a:spcBef>
            </a:pPr>
            <a:r>
              <a:rPr lang="en-US" sz="7200">
                <a:solidFill>
                  <a:srgbClr val="000000"/>
                </a:solidFill>
                <a:latin typeface="Lilita One"/>
                <a:ea typeface="Lilita One"/>
                <a:cs typeface="Lilita One"/>
                <a:sym typeface="Lilita One"/>
              </a:rPr>
              <a:t>ENSUR</a:t>
            </a:r>
            <a:r>
              <a:rPr lang="en-US" sz="7200" strike="noStrike" u="none">
                <a:solidFill>
                  <a:srgbClr val="000000"/>
                </a:solidFill>
                <a:latin typeface="Lilita One"/>
                <a:ea typeface="Lilita One"/>
                <a:cs typeface="Lilita One"/>
                <a:sym typeface="Lilita One"/>
              </a:rPr>
              <a:t>ING A SAFE ENVIRONMENT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0496741" y="1470773"/>
            <a:ext cx="6762559" cy="647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4200">
                <a:solidFill>
                  <a:srgbClr val="000000"/>
                </a:solidFill>
                <a:latin typeface="Lilita One"/>
                <a:ea typeface="Lilita One"/>
                <a:cs typeface="Lilita One"/>
                <a:sym typeface="Lilita One"/>
              </a:rPr>
              <a:t>R</a:t>
            </a:r>
            <a:r>
              <a:rPr lang="en-US" sz="4200">
                <a:solidFill>
                  <a:srgbClr val="000000"/>
                </a:solidFill>
                <a:latin typeface="Lilita One"/>
                <a:ea typeface="Lilita One"/>
                <a:cs typeface="Lilita One"/>
                <a:sym typeface="Lilita One"/>
              </a:rPr>
              <a:t>EGULAR INSPECTIONS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9144000" y="5665504"/>
            <a:ext cx="6762559" cy="647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5040"/>
              </a:lnSpc>
            </a:pPr>
            <a:r>
              <a:rPr lang="en-US" sz="4200">
                <a:solidFill>
                  <a:srgbClr val="000000"/>
                </a:solidFill>
                <a:latin typeface="Lilita One"/>
                <a:ea typeface="Lilita One"/>
                <a:cs typeface="Lilita One"/>
                <a:sym typeface="Lilita One"/>
              </a:rPr>
              <a:t>IGNORING R</a:t>
            </a:r>
            <a:r>
              <a:rPr lang="en-US" sz="4200">
                <a:solidFill>
                  <a:srgbClr val="000000"/>
                </a:solidFill>
                <a:latin typeface="Lilita One"/>
                <a:ea typeface="Lilita One"/>
                <a:cs typeface="Lilita One"/>
                <a:sym typeface="Lilita One"/>
              </a:rPr>
              <a:t>EGULATIONS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0496741" y="2801661"/>
            <a:ext cx="6762559" cy="647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4200">
                <a:solidFill>
                  <a:srgbClr val="000000"/>
                </a:solidFill>
                <a:latin typeface="Lilita One"/>
                <a:ea typeface="Lilita One"/>
                <a:cs typeface="Lilita One"/>
                <a:sym typeface="Lilita One"/>
              </a:rPr>
              <a:t>PROP</a:t>
            </a:r>
            <a:r>
              <a:rPr lang="en-US" sz="4200">
                <a:solidFill>
                  <a:srgbClr val="000000"/>
                </a:solidFill>
                <a:latin typeface="Lilita One"/>
                <a:ea typeface="Lilita One"/>
                <a:cs typeface="Lilita One"/>
                <a:sym typeface="Lilita One"/>
              </a:rPr>
              <a:t>ER TRAINING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9144000" y="6996392"/>
            <a:ext cx="6762559" cy="647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5040"/>
              </a:lnSpc>
            </a:pPr>
            <a:r>
              <a:rPr lang="en-US" sz="4200">
                <a:solidFill>
                  <a:srgbClr val="000000"/>
                </a:solidFill>
                <a:latin typeface="Lilita One"/>
                <a:ea typeface="Lilita One"/>
                <a:cs typeface="Lilita One"/>
                <a:sym typeface="Lilita One"/>
              </a:rPr>
              <a:t>N</a:t>
            </a:r>
            <a:r>
              <a:rPr lang="en-US" sz="4200">
                <a:solidFill>
                  <a:srgbClr val="000000"/>
                </a:solidFill>
                <a:latin typeface="Lilita One"/>
                <a:ea typeface="Lilita One"/>
                <a:cs typeface="Lilita One"/>
                <a:sym typeface="Lilita One"/>
              </a:rPr>
              <a:t>EGLECTING MAINTENANCE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0496741" y="4136215"/>
            <a:ext cx="6762559" cy="647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4200">
                <a:solidFill>
                  <a:srgbClr val="000000"/>
                </a:solidFill>
                <a:latin typeface="Lilita One"/>
                <a:ea typeface="Lilita One"/>
                <a:cs typeface="Lilita One"/>
                <a:sym typeface="Lilita One"/>
              </a:rPr>
              <a:t>SAFETY PROTOCOLS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9144000" y="8330945"/>
            <a:ext cx="6762559" cy="647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5040"/>
              </a:lnSpc>
            </a:pPr>
            <a:r>
              <a:rPr lang="en-US" sz="4200">
                <a:solidFill>
                  <a:srgbClr val="000000"/>
                </a:solidFill>
                <a:latin typeface="Lilita One"/>
                <a:ea typeface="Lilita One"/>
                <a:cs typeface="Lilita One"/>
                <a:sym typeface="Lilita One"/>
              </a:rPr>
              <a:t>INSUFFICIENT TRAINING</a:t>
            </a:r>
          </a:p>
        </p:txBody>
      </p:sp>
    </p:spTree>
  </p:cSld>
  <p:clrMapOvr>
    <a:masterClrMapping/>
  </p:clrMapOvr>
  <p:transition spd="fast">
    <p:circle/>
  </p:transition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028700" y="5301233"/>
            <a:ext cx="1170652" cy="1198991"/>
          </a:xfrm>
          <a:custGeom>
            <a:avLst/>
            <a:gdLst/>
            <a:ahLst/>
            <a:cxnLst/>
            <a:rect r="r" b="b" t="t" l="l"/>
            <a:pathLst>
              <a:path h="1198991" w="1170652">
                <a:moveTo>
                  <a:pt x="0" y="0"/>
                </a:moveTo>
                <a:lnTo>
                  <a:pt x="1170652" y="0"/>
                </a:lnTo>
                <a:lnTo>
                  <a:pt x="1170652" y="1198991"/>
                </a:lnTo>
                <a:lnTo>
                  <a:pt x="0" y="119899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028700" y="7252578"/>
            <a:ext cx="1170652" cy="1198991"/>
          </a:xfrm>
          <a:custGeom>
            <a:avLst/>
            <a:gdLst/>
            <a:ahLst/>
            <a:cxnLst/>
            <a:rect r="r" b="b" t="t" l="l"/>
            <a:pathLst>
              <a:path h="1198991" w="1170652">
                <a:moveTo>
                  <a:pt x="0" y="0"/>
                </a:moveTo>
                <a:lnTo>
                  <a:pt x="1170652" y="0"/>
                </a:lnTo>
                <a:lnTo>
                  <a:pt x="1170652" y="1198992"/>
                </a:lnTo>
                <a:lnTo>
                  <a:pt x="0" y="11989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8113087" y="1157246"/>
            <a:ext cx="9192619" cy="7972508"/>
          </a:xfrm>
          <a:custGeom>
            <a:avLst/>
            <a:gdLst/>
            <a:ahLst/>
            <a:cxnLst/>
            <a:rect r="r" b="b" t="t" l="l"/>
            <a:pathLst>
              <a:path h="7972508" w="9192619">
                <a:moveTo>
                  <a:pt x="0" y="0"/>
                </a:moveTo>
                <a:lnTo>
                  <a:pt x="9192619" y="0"/>
                </a:lnTo>
                <a:lnTo>
                  <a:pt x="9192619" y="7972508"/>
                </a:lnTo>
                <a:lnTo>
                  <a:pt x="0" y="79725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1028700" y="1250390"/>
            <a:ext cx="7084387" cy="32956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8640"/>
              </a:lnSpc>
              <a:spcBef>
                <a:spcPct val="0"/>
              </a:spcBef>
            </a:pPr>
            <a:r>
              <a:rPr lang="en-US" sz="7200">
                <a:solidFill>
                  <a:srgbClr val="000000"/>
                </a:solidFill>
                <a:latin typeface="Lilita One"/>
                <a:ea typeface="Lilita One"/>
                <a:cs typeface="Lilita One"/>
                <a:sym typeface="Lilita One"/>
              </a:rPr>
              <a:t>COMMITMENT TO CONTINUOUS DEVELOPMENT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2348826" y="5146115"/>
            <a:ext cx="5918437" cy="647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4200">
                <a:solidFill>
                  <a:srgbClr val="FF6698"/>
                </a:solidFill>
                <a:latin typeface="Lilita One"/>
                <a:ea typeface="Lilita One"/>
                <a:cs typeface="Lilita One"/>
                <a:sym typeface="Lilita One"/>
              </a:rPr>
              <a:t>ENGAGE &amp; EMPOWER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2348826" y="7097460"/>
            <a:ext cx="5918437" cy="647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4200">
                <a:solidFill>
                  <a:srgbClr val="FF6698"/>
                </a:solidFill>
                <a:latin typeface="Lilita One"/>
                <a:ea typeface="Lilita One"/>
                <a:cs typeface="Lilita One"/>
                <a:sym typeface="Lilita One"/>
              </a:rPr>
              <a:t>AIM FOR EXCELLENCE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2348826" y="5917472"/>
            <a:ext cx="5918437" cy="7283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799"/>
              </a:lnSpc>
            </a:pPr>
            <a:r>
              <a:rPr lang="en-US" sz="2799">
                <a:solidFill>
                  <a:srgbClr val="000000"/>
                </a:solidFill>
                <a:latin typeface="Alice"/>
                <a:ea typeface="Alice"/>
                <a:cs typeface="Alice"/>
                <a:sym typeface="Alice"/>
              </a:rPr>
              <a:t>Actively encourage wider participation in health programs.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2348826" y="7868818"/>
            <a:ext cx="5918437" cy="10807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799"/>
              </a:lnSpc>
            </a:pPr>
            <a:r>
              <a:rPr lang="en-US" sz="2799">
                <a:solidFill>
                  <a:srgbClr val="000000"/>
                </a:solidFill>
                <a:latin typeface="Alice"/>
                <a:ea typeface="Alice"/>
                <a:cs typeface="Alice"/>
                <a:sym typeface="Alice"/>
              </a:rPr>
              <a:t>Strive for a workplace that prioritizes well-being in every aspect.</a:t>
            </a:r>
          </a:p>
        </p:txBody>
      </p:sp>
    </p:spTree>
  </p:cSld>
  <p:clrMapOvr>
    <a:masterClrMapping/>
  </p:clrMapOvr>
  <p:transition spd="fast">
    <p:circl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DAGvTlOjrfk</dc:identifier>
  <dcterms:modified xsi:type="dcterms:W3CDTF">2011-08-01T06:04:30Z</dcterms:modified>
  <cp:revision>1</cp:revision>
  <dc:title>Healthy Work Environment ppt</dc:title>
</cp:coreProperties>
</file>